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library is more like a book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library is more like a book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library is more like a book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library is more like a book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library is more like a book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library is more like a book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library is more like a book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library is more like a book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library is more like a book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library is more like a book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library is more like a book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 had problems both ways, using others and sharing mine In order to get repro, a corpus must have ..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 had problems both ways, using others and sharing mine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Distributed!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Most successful ancient language project on GitHub; many “firsts”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Kinda lonely! 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Kinda lonely! 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Word tokenizer by Patrick Burns; stemmer by Luke Hollis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Prosody by Tyler Kirby; syllabifier by Luke Hollis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library is more like a book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library is more like a book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library is more like a book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0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0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ithub.com/cltk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ithub.com/cltk/cltk/blob/master/contributors.md" TargetMode="External"/><Relationship Id="rId4" Type="http://schemas.openxmlformats.org/officeDocument/2006/relationships/hyperlink" Target="https://github.com/cltk/cltk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ithub.com/kylepjohnson/ipython/tree/master/public_talks" TargetMode="External"/><Relationship Id="rId4" Type="http://schemas.openxmlformats.org/officeDocument/2006/relationships/hyperlink" Target="https://github.com/cltk/cltk" TargetMode="External"/><Relationship Id="rId11" Type="http://schemas.openxmlformats.org/officeDocument/2006/relationships/hyperlink" Target="http://learnpythonthehardway.org/" TargetMode="External"/><Relationship Id="rId10" Type="http://schemas.openxmlformats.org/officeDocument/2006/relationships/hyperlink" Target="https://www.python.org/downloads/" TargetMode="External"/><Relationship Id="rId9" Type="http://schemas.openxmlformats.org/officeDocument/2006/relationships/hyperlink" Target="http://blog.teamtreehouse.com/introduction-to-the-mac-os-x-command-line" TargetMode="External"/><Relationship Id="rId5" Type="http://schemas.openxmlformats.org/officeDocument/2006/relationships/hyperlink" Target="https://github.com/cltk/cltk/issues" TargetMode="External"/><Relationship Id="rId6" Type="http://schemas.openxmlformats.org/officeDocument/2006/relationships/hyperlink" Target="https://github.com/cltk" TargetMode="External"/><Relationship Id="rId7" Type="http://schemas.openxmlformats.org/officeDocument/2006/relationships/hyperlink" Target="http://docs.cltk.org/en/latest/" TargetMode="External"/><Relationship Id="rId8" Type="http://schemas.openxmlformats.org/officeDocument/2006/relationships/hyperlink" Target="http://docs.cltk.org/en/latest/installation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cltk.org/" TargetMode="External"/><Relationship Id="rId4" Type="http://schemas.openxmlformats.org/officeDocument/2006/relationships/hyperlink" Target="http://docs.cltk.org/en/latest/" TargetMode="External"/><Relationship Id="rId9" Type="http://schemas.openxmlformats.org/officeDocument/2006/relationships/hyperlink" Target="mailto:kyle@kyle-p-johnson.com" TargetMode="External"/><Relationship Id="rId5" Type="http://schemas.openxmlformats.org/officeDocument/2006/relationships/hyperlink" Target="https://github.com/cltk/cltk" TargetMode="External"/><Relationship Id="rId6" Type="http://schemas.openxmlformats.org/officeDocument/2006/relationships/hyperlink" Target="https://github.com/cltk" TargetMode="External"/><Relationship Id="rId7" Type="http://schemas.openxmlformats.org/officeDocument/2006/relationships/hyperlink" Target="https://github.com/cltk/cltk/blob/master/cltk/corpus/utils/importer.py" TargetMode="External"/><Relationship Id="rId8" Type="http://schemas.openxmlformats.org/officeDocument/2006/relationships/hyperlink" Target="https://github.com/cltk/cltk/issues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www.penn.museum/silkroad/exhibit_silkroad.php" TargetMode="External"/><Relationship Id="rId4" Type="http://schemas.openxmlformats.org/officeDocument/2006/relationships/hyperlink" Target="https://github.com/gitpython-developers/GitPython" TargetMode="External"/><Relationship Id="rId5" Type="http://schemas.openxmlformats.org/officeDocument/2006/relationships/hyperlink" Target="https://en.wikipedia.org/wiki/Git_(software)" TargetMode="External"/><Relationship Id="rId6" Type="http://schemas.openxmlformats.org/officeDocument/2006/relationships/hyperlink" Target="https://en.wikipedia.org/wiki/Scientific_method" TargetMode="External"/><Relationship Id="rId7" Type="http://schemas.openxmlformats.org/officeDocument/2006/relationships/hyperlink" Target="https://en.wikipedia.org/wiki/Reproducibility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Introduction to the CLTK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June 8, 2016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559950" y="3397225"/>
            <a:ext cx="8024100" cy="16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Kyle P. Johnson, PhD							Linking the Big Ancient Mediterranean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kyle@kyle-p-johnson.com						University of Iowa, June 6-8, 2016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http://cltk.org								#BAM2016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Some basic terms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Python: A programming language known for its easy-to-read syntax and general friendliness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NLP: Natural language processing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Package or “library”: Collection of software for a particular set of tasks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NLTK: A prominent NLP package for the Python language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Some basic terms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Python: A programming language known for its easy-to-read syntax and general friendliness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NLP: Natural language processing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Package or “library”: Collection of software for a particular set of tasks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NLTK: A prominent NLP package for the Python language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Git: Software for distributed software development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Some basic terms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Python: A programming language known for its easy-to-read syntax and general friendliness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NLP: Natural language processing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Package or “library”: Collection of software for a particular set of tasks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NLTK: A prominent NLP package for the Python language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Git: Software for distributed software development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GitHub: A website which makes Git easy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Some basic terms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Python: A programming language known for its easy-to-read syntax and general friendliness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NLP: Natural language processing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Package or “library”: Collection of software for a particular set of tasks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NLTK: A prominent NLP package for the Python language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Git: Software for distributed software development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GitHub: A website which makes Git easy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Jupyter (formerly IPython): “Scientific notebooks”, an easy way to share code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CLTK Archive (by Luke Hollis)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424" y="1151350"/>
            <a:ext cx="6425151" cy="367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94" y="0"/>
            <a:ext cx="89942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94" y="0"/>
            <a:ext cx="89942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94" y="0"/>
            <a:ext cx="89942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94" y="0"/>
            <a:ext cx="89942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CLTK API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362" y="1086525"/>
            <a:ext cx="6371276" cy="38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CLTK’s goals …</a:t>
            </a:r>
          </a:p>
        </p:txBody>
      </p:sp>
      <p:sp>
        <p:nvSpPr>
          <p:cNvPr id="62" name="Shape 62"/>
          <p:cNvSpPr/>
          <p:nvPr/>
        </p:nvSpPr>
        <p:spPr>
          <a:xfrm>
            <a:off x="637125" y="1436575"/>
            <a:ext cx="3032400" cy="2929800"/>
          </a:xfrm>
          <a:prstGeom prst="donut">
            <a:avLst>
              <a:gd fmla="val 1073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1198912" y="1921335"/>
            <a:ext cx="1908600" cy="1960199"/>
          </a:xfrm>
          <a:prstGeom prst="donut">
            <a:avLst>
              <a:gd fmla="val 1680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1818796" y="2538731"/>
            <a:ext cx="669000" cy="7254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5" name="Shape 65"/>
          <p:cNvSpPr txBox="1"/>
          <p:nvPr>
            <p:ph idx="4294967295" type="body"/>
          </p:nvPr>
        </p:nvSpPr>
        <p:spPr>
          <a:xfrm>
            <a:off x="3881775" y="1234075"/>
            <a:ext cx="4950600" cy="333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" sz="2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Low</a:t>
            </a: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Good datasets for NLP of ancient languages (Egyptian hieroglyphs, Ancient Greek, Latin, Hebrew, Sanskrit, Tibetan, Classical Chinese, etc.)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74" y="0"/>
            <a:ext cx="85170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 principles</a:t>
            </a:r>
          </a:p>
        </p:txBody>
      </p:sp>
      <p:grpSp>
        <p:nvGrpSpPr>
          <p:cNvPr id="180" name="Shape 180"/>
          <p:cNvGrpSpPr/>
          <p:nvPr/>
        </p:nvGrpSpPr>
        <p:grpSpPr>
          <a:xfrm>
            <a:off x="424824" y="1253972"/>
            <a:ext cx="8294371" cy="799415"/>
            <a:chOff x="424812" y="1177875"/>
            <a:chExt cx="8294371" cy="849900"/>
          </a:xfrm>
        </p:grpSpPr>
        <p:sp>
          <p:nvSpPr>
            <p:cNvPr id="181" name="Shape 181"/>
            <p:cNvSpPr/>
            <p:nvPr/>
          </p:nvSpPr>
          <p:spPr>
            <a:xfrm>
              <a:off x="2927683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424812" y="1177875"/>
              <a:ext cx="3055799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Shape 183"/>
          <p:cNvSpPr txBox="1"/>
          <p:nvPr>
            <p:ph idx="4294967295" type="body"/>
          </p:nvPr>
        </p:nvSpPr>
        <p:spPr>
          <a:xfrm>
            <a:off x="539675" y="1254200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Disintermediation</a:t>
            </a:r>
          </a:p>
        </p:txBody>
      </p:sp>
      <p:sp>
        <p:nvSpPr>
          <p:cNvPr id="184" name="Shape 184"/>
          <p:cNvSpPr txBox="1"/>
          <p:nvPr>
            <p:ph idx="4294967295" type="body"/>
          </p:nvPr>
        </p:nvSpPr>
        <p:spPr>
          <a:xfrm>
            <a:off x="3480452" y="1254158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Independent of academic bureaucracy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Software direct into researchers’ hands</a:t>
            </a:r>
          </a:p>
        </p:txBody>
      </p:sp>
      <p:sp>
        <p:nvSpPr>
          <p:cNvPr id="185" name="Shape 185"/>
          <p:cNvSpPr txBox="1"/>
          <p:nvPr>
            <p:ph idx="4294967295" type="body"/>
          </p:nvPr>
        </p:nvSpPr>
        <p:spPr>
          <a:xfrm>
            <a:off x="539675" y="2127450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Decentralization</a:t>
            </a:r>
          </a:p>
        </p:txBody>
      </p:sp>
      <p:sp>
        <p:nvSpPr>
          <p:cNvPr id="186" name="Shape 186"/>
          <p:cNvSpPr txBox="1"/>
          <p:nvPr>
            <p:ph idx="4294967295" type="body"/>
          </p:nvPr>
        </p:nvSpPr>
        <p:spPr>
          <a:xfrm>
            <a:off x="3480452" y="2127464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Distributed by Git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Not a “pet project” … many people’s!</a:t>
            </a:r>
          </a:p>
        </p:txBody>
      </p:sp>
      <p:sp>
        <p:nvSpPr>
          <p:cNvPr id="187" name="Shape 187"/>
          <p:cNvSpPr txBox="1"/>
          <p:nvPr>
            <p:ph idx="4294967295" type="body"/>
          </p:nvPr>
        </p:nvSpPr>
        <p:spPr>
          <a:xfrm>
            <a:off x="539675" y="3000775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Transparency</a:t>
            </a:r>
          </a:p>
        </p:txBody>
      </p:sp>
      <p:sp>
        <p:nvSpPr>
          <p:cNvPr id="188" name="Shape 188"/>
          <p:cNvSpPr txBox="1"/>
          <p:nvPr>
            <p:ph idx="4294967295" type="body"/>
          </p:nvPr>
        </p:nvSpPr>
        <p:spPr>
          <a:xfrm>
            <a:off x="3480452" y="3004317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Public development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Public, readable code</a:t>
            </a:r>
          </a:p>
        </p:txBody>
      </p:sp>
      <p:sp>
        <p:nvSpPr>
          <p:cNvPr id="189" name="Shape 189"/>
          <p:cNvSpPr txBox="1"/>
          <p:nvPr>
            <p:ph idx="4294967295" type="body"/>
          </p:nvPr>
        </p:nvSpPr>
        <p:spPr>
          <a:xfrm>
            <a:off x="539675" y="3874100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Standardization</a:t>
            </a:r>
          </a:p>
        </p:txBody>
      </p:sp>
      <p:sp>
        <p:nvSpPr>
          <p:cNvPr id="190" name="Shape 190"/>
          <p:cNvSpPr txBox="1"/>
          <p:nvPr>
            <p:ph idx="4294967295" type="body"/>
          </p:nvPr>
        </p:nvSpPr>
        <p:spPr>
          <a:xfrm>
            <a:off x="3480452" y="3876311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Scientific reproducibility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Good basic texts, but editable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principles</a:t>
            </a:r>
          </a:p>
        </p:txBody>
      </p:sp>
      <p:grpSp>
        <p:nvGrpSpPr>
          <p:cNvPr id="196" name="Shape 196"/>
          <p:cNvGrpSpPr/>
          <p:nvPr/>
        </p:nvGrpSpPr>
        <p:grpSpPr>
          <a:xfrm>
            <a:off x="424824" y="1253972"/>
            <a:ext cx="8294371" cy="799415"/>
            <a:chOff x="424812" y="1177875"/>
            <a:chExt cx="8294371" cy="849900"/>
          </a:xfrm>
        </p:grpSpPr>
        <p:sp>
          <p:nvSpPr>
            <p:cNvPr id="197" name="Shape 197"/>
            <p:cNvSpPr/>
            <p:nvPr/>
          </p:nvSpPr>
          <p:spPr>
            <a:xfrm>
              <a:off x="2927683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424812" y="117787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Shape 199"/>
          <p:cNvSpPr txBox="1"/>
          <p:nvPr>
            <p:ph idx="4294967295" type="body"/>
          </p:nvPr>
        </p:nvSpPr>
        <p:spPr>
          <a:xfrm>
            <a:off x="539675" y="1254200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Disintermediation</a:t>
            </a:r>
          </a:p>
        </p:txBody>
      </p:sp>
      <p:sp>
        <p:nvSpPr>
          <p:cNvPr id="200" name="Shape 200"/>
          <p:cNvSpPr txBox="1"/>
          <p:nvPr>
            <p:ph idx="4294967295" type="body"/>
          </p:nvPr>
        </p:nvSpPr>
        <p:spPr>
          <a:xfrm>
            <a:off x="3480452" y="1254158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Independent of academic bureaucracy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Software direct into researchers’ hands</a:t>
            </a:r>
          </a:p>
        </p:txBody>
      </p:sp>
      <p:grpSp>
        <p:nvGrpSpPr>
          <p:cNvPr id="201" name="Shape 201"/>
          <p:cNvGrpSpPr/>
          <p:nvPr/>
        </p:nvGrpSpPr>
        <p:grpSpPr>
          <a:xfrm>
            <a:off x="424824" y="2127338"/>
            <a:ext cx="8294359" cy="799415"/>
            <a:chOff x="424812" y="2075689"/>
            <a:chExt cx="8294359" cy="849900"/>
          </a:xfrm>
        </p:grpSpPr>
        <p:sp>
          <p:nvSpPr>
            <p:cNvPr id="202" name="Shape 202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424812" y="207568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Shape 204"/>
          <p:cNvSpPr txBox="1"/>
          <p:nvPr>
            <p:ph idx="4294967295" type="body"/>
          </p:nvPr>
        </p:nvSpPr>
        <p:spPr>
          <a:xfrm>
            <a:off x="539675" y="2127450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Decentralization</a:t>
            </a:r>
          </a:p>
        </p:txBody>
      </p:sp>
      <p:sp>
        <p:nvSpPr>
          <p:cNvPr id="205" name="Shape 205"/>
          <p:cNvSpPr txBox="1"/>
          <p:nvPr>
            <p:ph idx="4294967295" type="body"/>
          </p:nvPr>
        </p:nvSpPr>
        <p:spPr>
          <a:xfrm>
            <a:off x="3480452" y="2127464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Distributed by Git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Not “pet project” of one person –  of many!</a:t>
            </a:r>
          </a:p>
        </p:txBody>
      </p:sp>
      <p:sp>
        <p:nvSpPr>
          <p:cNvPr id="206" name="Shape 206"/>
          <p:cNvSpPr txBox="1"/>
          <p:nvPr>
            <p:ph idx="4294967295" type="body"/>
          </p:nvPr>
        </p:nvSpPr>
        <p:spPr>
          <a:xfrm>
            <a:off x="539675" y="3000775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Transparency</a:t>
            </a:r>
          </a:p>
        </p:txBody>
      </p:sp>
      <p:sp>
        <p:nvSpPr>
          <p:cNvPr id="207" name="Shape 207"/>
          <p:cNvSpPr txBox="1"/>
          <p:nvPr>
            <p:ph idx="4294967295" type="body"/>
          </p:nvPr>
        </p:nvSpPr>
        <p:spPr>
          <a:xfrm>
            <a:off x="3480452" y="3004317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Public development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Public, readable code</a:t>
            </a:r>
          </a:p>
        </p:txBody>
      </p:sp>
      <p:sp>
        <p:nvSpPr>
          <p:cNvPr id="208" name="Shape 208"/>
          <p:cNvSpPr txBox="1"/>
          <p:nvPr>
            <p:ph idx="4294967295" type="body"/>
          </p:nvPr>
        </p:nvSpPr>
        <p:spPr>
          <a:xfrm>
            <a:off x="3480452" y="3876311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Scientific reproducibility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Good basic texts, but editable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principles</a:t>
            </a:r>
          </a:p>
        </p:txBody>
      </p:sp>
      <p:grpSp>
        <p:nvGrpSpPr>
          <p:cNvPr id="214" name="Shape 214"/>
          <p:cNvGrpSpPr/>
          <p:nvPr/>
        </p:nvGrpSpPr>
        <p:grpSpPr>
          <a:xfrm>
            <a:off x="424824" y="1253972"/>
            <a:ext cx="8294371" cy="799415"/>
            <a:chOff x="424812" y="1177875"/>
            <a:chExt cx="8294371" cy="849900"/>
          </a:xfrm>
        </p:grpSpPr>
        <p:sp>
          <p:nvSpPr>
            <p:cNvPr id="215" name="Shape 215"/>
            <p:cNvSpPr/>
            <p:nvPr/>
          </p:nvSpPr>
          <p:spPr>
            <a:xfrm>
              <a:off x="2927683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424812" y="117787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Shape 217"/>
          <p:cNvSpPr txBox="1"/>
          <p:nvPr>
            <p:ph idx="4294967295" type="body"/>
          </p:nvPr>
        </p:nvSpPr>
        <p:spPr>
          <a:xfrm>
            <a:off x="539675" y="1254200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Disintermediation</a:t>
            </a:r>
          </a:p>
        </p:txBody>
      </p:sp>
      <p:sp>
        <p:nvSpPr>
          <p:cNvPr id="218" name="Shape 218"/>
          <p:cNvSpPr txBox="1"/>
          <p:nvPr>
            <p:ph idx="4294967295" type="body"/>
          </p:nvPr>
        </p:nvSpPr>
        <p:spPr>
          <a:xfrm>
            <a:off x="3480452" y="1254158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Independent of academic bureaucracy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Software direct into researchers’ hands</a:t>
            </a:r>
          </a:p>
        </p:txBody>
      </p:sp>
      <p:grpSp>
        <p:nvGrpSpPr>
          <p:cNvPr id="219" name="Shape 219"/>
          <p:cNvGrpSpPr/>
          <p:nvPr/>
        </p:nvGrpSpPr>
        <p:grpSpPr>
          <a:xfrm>
            <a:off x="424824" y="2127338"/>
            <a:ext cx="8294359" cy="799415"/>
            <a:chOff x="424812" y="2075689"/>
            <a:chExt cx="8294359" cy="849900"/>
          </a:xfrm>
        </p:grpSpPr>
        <p:sp>
          <p:nvSpPr>
            <p:cNvPr id="220" name="Shape 220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424812" y="207568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Shape 222"/>
          <p:cNvSpPr txBox="1"/>
          <p:nvPr>
            <p:ph idx="4294967295" type="body"/>
          </p:nvPr>
        </p:nvSpPr>
        <p:spPr>
          <a:xfrm>
            <a:off x="539675" y="2127450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Decentralization</a:t>
            </a:r>
          </a:p>
        </p:txBody>
      </p:sp>
      <p:sp>
        <p:nvSpPr>
          <p:cNvPr id="223" name="Shape 223"/>
          <p:cNvSpPr txBox="1"/>
          <p:nvPr>
            <p:ph idx="4294967295" type="body"/>
          </p:nvPr>
        </p:nvSpPr>
        <p:spPr>
          <a:xfrm>
            <a:off x="3480452" y="2127464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Distributed by Git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Not “pet project” of one person –  of many!</a:t>
            </a:r>
          </a:p>
        </p:txBody>
      </p:sp>
      <p:grpSp>
        <p:nvGrpSpPr>
          <p:cNvPr id="224" name="Shape 224"/>
          <p:cNvGrpSpPr/>
          <p:nvPr/>
        </p:nvGrpSpPr>
        <p:grpSpPr>
          <a:xfrm>
            <a:off x="424824" y="3000705"/>
            <a:ext cx="8294359" cy="799446"/>
            <a:chOff x="424812" y="2974405"/>
            <a:chExt cx="8294359" cy="849933"/>
          </a:xfrm>
        </p:grpSpPr>
        <p:sp>
          <p:nvSpPr>
            <p:cNvPr id="225" name="Shape 225"/>
            <p:cNvSpPr/>
            <p:nvPr/>
          </p:nvSpPr>
          <p:spPr>
            <a:xfrm>
              <a:off x="2927672" y="2974438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424812" y="297440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Shape 227"/>
          <p:cNvSpPr txBox="1"/>
          <p:nvPr>
            <p:ph idx="4294967295" type="body"/>
          </p:nvPr>
        </p:nvSpPr>
        <p:spPr>
          <a:xfrm>
            <a:off x="539675" y="3000775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Transparency</a:t>
            </a:r>
          </a:p>
        </p:txBody>
      </p:sp>
      <p:sp>
        <p:nvSpPr>
          <p:cNvPr id="228" name="Shape 228"/>
          <p:cNvSpPr txBox="1"/>
          <p:nvPr>
            <p:ph idx="4294967295" type="body"/>
          </p:nvPr>
        </p:nvSpPr>
        <p:spPr>
          <a:xfrm>
            <a:off x="3480452" y="3004317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Public development on GitHub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Public, readable code</a:t>
            </a:r>
          </a:p>
        </p:txBody>
      </p:sp>
      <p:sp>
        <p:nvSpPr>
          <p:cNvPr id="229" name="Shape 229"/>
          <p:cNvSpPr txBox="1"/>
          <p:nvPr>
            <p:ph idx="4294967295" type="body"/>
          </p:nvPr>
        </p:nvSpPr>
        <p:spPr>
          <a:xfrm>
            <a:off x="539675" y="3874100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Standardization</a:t>
            </a:r>
          </a:p>
        </p:txBody>
      </p:sp>
      <p:sp>
        <p:nvSpPr>
          <p:cNvPr id="230" name="Shape 230"/>
          <p:cNvSpPr txBox="1"/>
          <p:nvPr>
            <p:ph idx="4294967295" type="body"/>
          </p:nvPr>
        </p:nvSpPr>
        <p:spPr>
          <a:xfrm>
            <a:off x="3480452" y="3876311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Scientific reproducibility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Good basic texts, but editable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principles</a:t>
            </a:r>
          </a:p>
        </p:txBody>
      </p:sp>
      <p:grpSp>
        <p:nvGrpSpPr>
          <p:cNvPr id="236" name="Shape 236"/>
          <p:cNvGrpSpPr/>
          <p:nvPr/>
        </p:nvGrpSpPr>
        <p:grpSpPr>
          <a:xfrm>
            <a:off x="424824" y="1253972"/>
            <a:ext cx="8294371" cy="799415"/>
            <a:chOff x="424812" y="1177875"/>
            <a:chExt cx="8294371" cy="849900"/>
          </a:xfrm>
        </p:grpSpPr>
        <p:sp>
          <p:nvSpPr>
            <p:cNvPr id="237" name="Shape 237"/>
            <p:cNvSpPr/>
            <p:nvPr/>
          </p:nvSpPr>
          <p:spPr>
            <a:xfrm>
              <a:off x="2927683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424812" y="117787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Shape 239"/>
          <p:cNvSpPr txBox="1"/>
          <p:nvPr>
            <p:ph idx="4294967295" type="body"/>
          </p:nvPr>
        </p:nvSpPr>
        <p:spPr>
          <a:xfrm>
            <a:off x="539675" y="1254200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Disintermediation</a:t>
            </a:r>
          </a:p>
        </p:txBody>
      </p:sp>
      <p:sp>
        <p:nvSpPr>
          <p:cNvPr id="240" name="Shape 240"/>
          <p:cNvSpPr txBox="1"/>
          <p:nvPr>
            <p:ph idx="4294967295" type="body"/>
          </p:nvPr>
        </p:nvSpPr>
        <p:spPr>
          <a:xfrm>
            <a:off x="3480452" y="1254158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Independent of academic bureaucracy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Software direct into researchers’ hands</a:t>
            </a:r>
          </a:p>
        </p:txBody>
      </p:sp>
      <p:grpSp>
        <p:nvGrpSpPr>
          <p:cNvPr id="241" name="Shape 241"/>
          <p:cNvGrpSpPr/>
          <p:nvPr/>
        </p:nvGrpSpPr>
        <p:grpSpPr>
          <a:xfrm>
            <a:off x="424824" y="2127338"/>
            <a:ext cx="8294359" cy="799415"/>
            <a:chOff x="424812" y="2075689"/>
            <a:chExt cx="8294359" cy="849900"/>
          </a:xfrm>
        </p:grpSpPr>
        <p:sp>
          <p:nvSpPr>
            <p:cNvPr id="242" name="Shape 242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424812" y="207568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Shape 244"/>
          <p:cNvSpPr txBox="1"/>
          <p:nvPr>
            <p:ph idx="4294967295" type="body"/>
          </p:nvPr>
        </p:nvSpPr>
        <p:spPr>
          <a:xfrm>
            <a:off x="539675" y="2127450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Decentralization</a:t>
            </a:r>
          </a:p>
        </p:txBody>
      </p:sp>
      <p:sp>
        <p:nvSpPr>
          <p:cNvPr id="245" name="Shape 245"/>
          <p:cNvSpPr txBox="1"/>
          <p:nvPr>
            <p:ph idx="4294967295" type="body"/>
          </p:nvPr>
        </p:nvSpPr>
        <p:spPr>
          <a:xfrm>
            <a:off x="3480452" y="2127464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Distributed by Git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Not “pet project” of one person –  of many!</a:t>
            </a:r>
          </a:p>
        </p:txBody>
      </p:sp>
      <p:grpSp>
        <p:nvGrpSpPr>
          <p:cNvPr id="246" name="Shape 246"/>
          <p:cNvGrpSpPr/>
          <p:nvPr/>
        </p:nvGrpSpPr>
        <p:grpSpPr>
          <a:xfrm>
            <a:off x="424824" y="3000705"/>
            <a:ext cx="8294359" cy="799446"/>
            <a:chOff x="424812" y="2974405"/>
            <a:chExt cx="8294359" cy="849933"/>
          </a:xfrm>
        </p:grpSpPr>
        <p:sp>
          <p:nvSpPr>
            <p:cNvPr id="247" name="Shape 247"/>
            <p:cNvSpPr/>
            <p:nvPr/>
          </p:nvSpPr>
          <p:spPr>
            <a:xfrm>
              <a:off x="2927672" y="2974438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424812" y="297440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Shape 249"/>
          <p:cNvSpPr txBox="1"/>
          <p:nvPr>
            <p:ph idx="4294967295" type="body"/>
          </p:nvPr>
        </p:nvSpPr>
        <p:spPr>
          <a:xfrm>
            <a:off x="539675" y="3000775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Transparency</a:t>
            </a:r>
          </a:p>
        </p:txBody>
      </p:sp>
      <p:sp>
        <p:nvSpPr>
          <p:cNvPr id="250" name="Shape 250"/>
          <p:cNvSpPr txBox="1"/>
          <p:nvPr>
            <p:ph idx="4294967295" type="body"/>
          </p:nvPr>
        </p:nvSpPr>
        <p:spPr>
          <a:xfrm>
            <a:off x="3480452" y="3004317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Public development on GitHub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Public, readable code</a:t>
            </a:r>
          </a:p>
        </p:txBody>
      </p:sp>
      <p:grpSp>
        <p:nvGrpSpPr>
          <p:cNvPr id="251" name="Shape 251"/>
          <p:cNvGrpSpPr/>
          <p:nvPr/>
        </p:nvGrpSpPr>
        <p:grpSpPr>
          <a:xfrm>
            <a:off x="424824" y="3874102"/>
            <a:ext cx="8294359" cy="799446"/>
            <a:chOff x="424812" y="3871258"/>
            <a:chExt cx="8294359" cy="849932"/>
          </a:xfrm>
        </p:grpSpPr>
        <p:sp>
          <p:nvSpPr>
            <p:cNvPr id="252" name="Shape 252"/>
            <p:cNvSpPr/>
            <p:nvPr/>
          </p:nvSpPr>
          <p:spPr>
            <a:xfrm>
              <a:off x="2927672" y="3871291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424812" y="3871258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Shape 254"/>
          <p:cNvSpPr txBox="1"/>
          <p:nvPr>
            <p:ph idx="4294967295" type="body"/>
          </p:nvPr>
        </p:nvSpPr>
        <p:spPr>
          <a:xfrm>
            <a:off x="539675" y="3874100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Standardization</a:t>
            </a:r>
          </a:p>
        </p:txBody>
      </p:sp>
      <p:sp>
        <p:nvSpPr>
          <p:cNvPr id="255" name="Shape 255"/>
          <p:cNvSpPr txBox="1"/>
          <p:nvPr>
            <p:ph idx="4294967295" type="body"/>
          </p:nvPr>
        </p:nvSpPr>
        <p:spPr>
          <a:xfrm>
            <a:off x="3480452" y="3876311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Scientific reproducibility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Good basic texts, but editable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principles</a:t>
            </a:r>
          </a:p>
        </p:txBody>
      </p:sp>
      <p:grpSp>
        <p:nvGrpSpPr>
          <p:cNvPr id="261" name="Shape 261"/>
          <p:cNvGrpSpPr/>
          <p:nvPr/>
        </p:nvGrpSpPr>
        <p:grpSpPr>
          <a:xfrm>
            <a:off x="424824" y="1253972"/>
            <a:ext cx="8294371" cy="799415"/>
            <a:chOff x="424812" y="1177875"/>
            <a:chExt cx="8294371" cy="849900"/>
          </a:xfrm>
        </p:grpSpPr>
        <p:sp>
          <p:nvSpPr>
            <p:cNvPr id="262" name="Shape 262"/>
            <p:cNvSpPr/>
            <p:nvPr/>
          </p:nvSpPr>
          <p:spPr>
            <a:xfrm>
              <a:off x="2927683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424812" y="117787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Shape 264"/>
          <p:cNvSpPr txBox="1"/>
          <p:nvPr>
            <p:ph idx="4294967295" type="body"/>
          </p:nvPr>
        </p:nvSpPr>
        <p:spPr>
          <a:xfrm>
            <a:off x="539675" y="1254200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Extensibility</a:t>
            </a:r>
          </a:p>
        </p:txBody>
      </p:sp>
      <p:sp>
        <p:nvSpPr>
          <p:cNvPr id="265" name="Shape 265"/>
          <p:cNvSpPr txBox="1"/>
          <p:nvPr>
            <p:ph idx="4294967295" type="body"/>
          </p:nvPr>
        </p:nvSpPr>
        <p:spPr>
          <a:xfrm>
            <a:off x="3480452" y="1254158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Accepting of any proven NLP algorithms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100% NLP coverage of all ancient langs</a:t>
            </a:r>
          </a:p>
        </p:txBody>
      </p:sp>
      <p:sp>
        <p:nvSpPr>
          <p:cNvPr id="266" name="Shape 266"/>
          <p:cNvSpPr txBox="1"/>
          <p:nvPr>
            <p:ph idx="4294967295" type="body"/>
          </p:nvPr>
        </p:nvSpPr>
        <p:spPr>
          <a:xfrm>
            <a:off x="539675" y="2127450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Multi–disciplinary</a:t>
            </a:r>
          </a:p>
        </p:txBody>
      </p:sp>
      <p:sp>
        <p:nvSpPr>
          <p:cNvPr id="267" name="Shape 267"/>
          <p:cNvSpPr txBox="1"/>
          <p:nvPr>
            <p:ph idx="4294967295" type="body"/>
          </p:nvPr>
        </p:nvSpPr>
        <p:spPr>
          <a:xfrm>
            <a:off x="3480452" y="2127464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Academic depts, CS, faith traditions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Fusion of industry &amp; academe</a:t>
            </a:r>
          </a:p>
        </p:txBody>
      </p:sp>
      <p:sp>
        <p:nvSpPr>
          <p:cNvPr id="268" name="Shape 268"/>
          <p:cNvSpPr txBox="1"/>
          <p:nvPr>
            <p:ph idx="4294967295" type="body"/>
          </p:nvPr>
        </p:nvSpPr>
        <p:spPr>
          <a:xfrm>
            <a:off x="539675" y="3000775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Mutually beneficial</a:t>
            </a:r>
          </a:p>
        </p:txBody>
      </p:sp>
      <p:sp>
        <p:nvSpPr>
          <p:cNvPr id="269" name="Shape 269"/>
          <p:cNvSpPr txBox="1"/>
          <p:nvPr>
            <p:ph idx="4294967295" type="body"/>
          </p:nvPr>
        </p:nvSpPr>
        <p:spPr>
          <a:xfrm>
            <a:off x="3480452" y="3004317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Full public record of all commits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Researchers develop work</a:t>
            </a:r>
          </a:p>
        </p:txBody>
      </p:sp>
      <p:sp>
        <p:nvSpPr>
          <p:cNvPr id="270" name="Shape 270"/>
          <p:cNvSpPr txBox="1"/>
          <p:nvPr>
            <p:ph idx="4294967295" type="body"/>
          </p:nvPr>
        </p:nvSpPr>
        <p:spPr>
          <a:xfrm>
            <a:off x="3480452" y="3876311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Collaborative, encouraging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Free, easy communication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principles</a:t>
            </a:r>
          </a:p>
        </p:txBody>
      </p:sp>
      <p:grpSp>
        <p:nvGrpSpPr>
          <p:cNvPr id="276" name="Shape 276"/>
          <p:cNvGrpSpPr/>
          <p:nvPr/>
        </p:nvGrpSpPr>
        <p:grpSpPr>
          <a:xfrm>
            <a:off x="424824" y="1253972"/>
            <a:ext cx="8294371" cy="799415"/>
            <a:chOff x="424812" y="1177875"/>
            <a:chExt cx="8294371" cy="849900"/>
          </a:xfrm>
        </p:grpSpPr>
        <p:sp>
          <p:nvSpPr>
            <p:cNvPr id="277" name="Shape 277"/>
            <p:cNvSpPr/>
            <p:nvPr/>
          </p:nvSpPr>
          <p:spPr>
            <a:xfrm>
              <a:off x="2927683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424812" y="117787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Shape 279"/>
          <p:cNvSpPr txBox="1"/>
          <p:nvPr>
            <p:ph idx="4294967295" type="body"/>
          </p:nvPr>
        </p:nvSpPr>
        <p:spPr>
          <a:xfrm>
            <a:off x="539675" y="1254200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Extensibility</a:t>
            </a:r>
          </a:p>
        </p:txBody>
      </p:sp>
      <p:sp>
        <p:nvSpPr>
          <p:cNvPr id="280" name="Shape 280"/>
          <p:cNvSpPr txBox="1"/>
          <p:nvPr>
            <p:ph idx="4294967295" type="body"/>
          </p:nvPr>
        </p:nvSpPr>
        <p:spPr>
          <a:xfrm>
            <a:off x="3480452" y="1254158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Accepting of any proven NLP algorithms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100% NLP coverage of all ancient langs</a:t>
            </a:r>
          </a:p>
        </p:txBody>
      </p:sp>
      <p:grpSp>
        <p:nvGrpSpPr>
          <p:cNvPr id="281" name="Shape 281"/>
          <p:cNvGrpSpPr/>
          <p:nvPr/>
        </p:nvGrpSpPr>
        <p:grpSpPr>
          <a:xfrm>
            <a:off x="424824" y="2127338"/>
            <a:ext cx="8294359" cy="799415"/>
            <a:chOff x="424812" y="2075689"/>
            <a:chExt cx="8294359" cy="849900"/>
          </a:xfrm>
        </p:grpSpPr>
        <p:sp>
          <p:nvSpPr>
            <p:cNvPr id="282" name="Shape 282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424812" y="207568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Shape 284"/>
          <p:cNvSpPr txBox="1"/>
          <p:nvPr>
            <p:ph idx="4294967295" type="body"/>
          </p:nvPr>
        </p:nvSpPr>
        <p:spPr>
          <a:xfrm>
            <a:off x="539675" y="2127450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Multi–disciplinary</a:t>
            </a:r>
          </a:p>
        </p:txBody>
      </p:sp>
      <p:sp>
        <p:nvSpPr>
          <p:cNvPr id="285" name="Shape 285"/>
          <p:cNvSpPr txBox="1"/>
          <p:nvPr>
            <p:ph idx="4294967295" type="body"/>
          </p:nvPr>
        </p:nvSpPr>
        <p:spPr>
          <a:xfrm>
            <a:off x="3480452" y="2127464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Academic depts, CS, faith traditions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Intersection of industry &amp; academe</a:t>
            </a:r>
          </a:p>
        </p:txBody>
      </p:sp>
      <p:sp>
        <p:nvSpPr>
          <p:cNvPr id="286" name="Shape 286"/>
          <p:cNvSpPr txBox="1"/>
          <p:nvPr>
            <p:ph idx="4294967295" type="body"/>
          </p:nvPr>
        </p:nvSpPr>
        <p:spPr>
          <a:xfrm>
            <a:off x="539675" y="3000775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Mutually beneficial</a:t>
            </a:r>
          </a:p>
        </p:txBody>
      </p:sp>
      <p:sp>
        <p:nvSpPr>
          <p:cNvPr id="287" name="Shape 287"/>
          <p:cNvSpPr txBox="1"/>
          <p:nvPr>
            <p:ph idx="4294967295" type="body"/>
          </p:nvPr>
        </p:nvSpPr>
        <p:spPr>
          <a:xfrm>
            <a:off x="3480452" y="3004317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Full public record of all commits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Researchers develop work</a:t>
            </a:r>
          </a:p>
        </p:txBody>
      </p:sp>
      <p:sp>
        <p:nvSpPr>
          <p:cNvPr id="288" name="Shape 288"/>
          <p:cNvSpPr txBox="1"/>
          <p:nvPr>
            <p:ph idx="4294967295" type="body"/>
          </p:nvPr>
        </p:nvSpPr>
        <p:spPr>
          <a:xfrm>
            <a:off x="539675" y="3874100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Inclusion</a:t>
            </a:r>
          </a:p>
        </p:txBody>
      </p:sp>
      <p:sp>
        <p:nvSpPr>
          <p:cNvPr id="289" name="Shape 289"/>
          <p:cNvSpPr txBox="1"/>
          <p:nvPr>
            <p:ph idx="4294967295" type="body"/>
          </p:nvPr>
        </p:nvSpPr>
        <p:spPr>
          <a:xfrm>
            <a:off x="3480452" y="3876311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Collaborative, encouraging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Free, easy communication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principles</a:t>
            </a:r>
          </a:p>
        </p:txBody>
      </p:sp>
      <p:grpSp>
        <p:nvGrpSpPr>
          <p:cNvPr id="295" name="Shape 295"/>
          <p:cNvGrpSpPr/>
          <p:nvPr/>
        </p:nvGrpSpPr>
        <p:grpSpPr>
          <a:xfrm>
            <a:off x="424824" y="1253972"/>
            <a:ext cx="8294371" cy="799415"/>
            <a:chOff x="424812" y="1177875"/>
            <a:chExt cx="8294371" cy="849900"/>
          </a:xfrm>
        </p:grpSpPr>
        <p:sp>
          <p:nvSpPr>
            <p:cNvPr id="296" name="Shape 296"/>
            <p:cNvSpPr/>
            <p:nvPr/>
          </p:nvSpPr>
          <p:spPr>
            <a:xfrm>
              <a:off x="2927683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424812" y="117787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Shape 298"/>
          <p:cNvSpPr txBox="1"/>
          <p:nvPr>
            <p:ph idx="4294967295" type="body"/>
          </p:nvPr>
        </p:nvSpPr>
        <p:spPr>
          <a:xfrm>
            <a:off x="539675" y="1254200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Extensibility</a:t>
            </a:r>
          </a:p>
        </p:txBody>
      </p:sp>
      <p:sp>
        <p:nvSpPr>
          <p:cNvPr id="299" name="Shape 299"/>
          <p:cNvSpPr txBox="1"/>
          <p:nvPr>
            <p:ph idx="4294967295" type="body"/>
          </p:nvPr>
        </p:nvSpPr>
        <p:spPr>
          <a:xfrm>
            <a:off x="3480452" y="1254158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Accepting of any proven NLP algorithms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100% NLP coverage of all ancient langs</a:t>
            </a:r>
          </a:p>
        </p:txBody>
      </p:sp>
      <p:grpSp>
        <p:nvGrpSpPr>
          <p:cNvPr id="300" name="Shape 300"/>
          <p:cNvGrpSpPr/>
          <p:nvPr/>
        </p:nvGrpSpPr>
        <p:grpSpPr>
          <a:xfrm>
            <a:off x="424824" y="2127338"/>
            <a:ext cx="8294359" cy="799415"/>
            <a:chOff x="424812" y="2075689"/>
            <a:chExt cx="8294359" cy="849900"/>
          </a:xfrm>
        </p:grpSpPr>
        <p:sp>
          <p:nvSpPr>
            <p:cNvPr id="301" name="Shape 301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424812" y="207568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Shape 303"/>
          <p:cNvSpPr txBox="1"/>
          <p:nvPr>
            <p:ph idx="4294967295" type="body"/>
          </p:nvPr>
        </p:nvSpPr>
        <p:spPr>
          <a:xfrm>
            <a:off x="539675" y="2127450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Multi–disciplinary</a:t>
            </a:r>
          </a:p>
        </p:txBody>
      </p:sp>
      <p:sp>
        <p:nvSpPr>
          <p:cNvPr id="304" name="Shape 304"/>
          <p:cNvSpPr txBox="1"/>
          <p:nvPr>
            <p:ph idx="4294967295" type="body"/>
          </p:nvPr>
        </p:nvSpPr>
        <p:spPr>
          <a:xfrm>
            <a:off x="3480452" y="2127464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Academic depts, CS, faith traditions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Intersection of industry &amp; academe</a:t>
            </a:r>
          </a:p>
        </p:txBody>
      </p:sp>
      <p:grpSp>
        <p:nvGrpSpPr>
          <p:cNvPr id="305" name="Shape 305"/>
          <p:cNvGrpSpPr/>
          <p:nvPr/>
        </p:nvGrpSpPr>
        <p:grpSpPr>
          <a:xfrm>
            <a:off x="424824" y="3000705"/>
            <a:ext cx="8294359" cy="799446"/>
            <a:chOff x="424812" y="2974405"/>
            <a:chExt cx="8294359" cy="849933"/>
          </a:xfrm>
        </p:grpSpPr>
        <p:sp>
          <p:nvSpPr>
            <p:cNvPr id="306" name="Shape 306"/>
            <p:cNvSpPr/>
            <p:nvPr/>
          </p:nvSpPr>
          <p:spPr>
            <a:xfrm>
              <a:off x="2927672" y="2974438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424812" y="297440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Shape 308"/>
          <p:cNvSpPr txBox="1"/>
          <p:nvPr>
            <p:ph idx="4294967295" type="body"/>
          </p:nvPr>
        </p:nvSpPr>
        <p:spPr>
          <a:xfrm>
            <a:off x="539675" y="3000775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Mutual benefit</a:t>
            </a:r>
          </a:p>
        </p:txBody>
      </p:sp>
      <p:sp>
        <p:nvSpPr>
          <p:cNvPr id="309" name="Shape 309"/>
          <p:cNvSpPr txBox="1"/>
          <p:nvPr>
            <p:ph idx="4294967295" type="body"/>
          </p:nvPr>
        </p:nvSpPr>
        <p:spPr>
          <a:xfrm>
            <a:off x="3480452" y="3004317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Full public record of all commits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Researchers develop own work</a:t>
            </a:r>
          </a:p>
        </p:txBody>
      </p:sp>
      <p:sp>
        <p:nvSpPr>
          <p:cNvPr id="310" name="Shape 310"/>
          <p:cNvSpPr txBox="1"/>
          <p:nvPr>
            <p:ph idx="4294967295" type="body"/>
          </p:nvPr>
        </p:nvSpPr>
        <p:spPr>
          <a:xfrm>
            <a:off x="539675" y="3874100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Inclusion</a:t>
            </a:r>
          </a:p>
        </p:txBody>
      </p:sp>
      <p:sp>
        <p:nvSpPr>
          <p:cNvPr id="311" name="Shape 311"/>
          <p:cNvSpPr txBox="1"/>
          <p:nvPr>
            <p:ph idx="4294967295" type="body"/>
          </p:nvPr>
        </p:nvSpPr>
        <p:spPr>
          <a:xfrm>
            <a:off x="3480452" y="3876311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Collaborative, encouraging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Free, easy communication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principles</a:t>
            </a:r>
          </a:p>
        </p:txBody>
      </p:sp>
      <p:grpSp>
        <p:nvGrpSpPr>
          <p:cNvPr id="317" name="Shape 317"/>
          <p:cNvGrpSpPr/>
          <p:nvPr/>
        </p:nvGrpSpPr>
        <p:grpSpPr>
          <a:xfrm>
            <a:off x="424824" y="1253972"/>
            <a:ext cx="8294371" cy="799415"/>
            <a:chOff x="424812" y="1177875"/>
            <a:chExt cx="8294371" cy="849900"/>
          </a:xfrm>
        </p:grpSpPr>
        <p:sp>
          <p:nvSpPr>
            <p:cNvPr id="318" name="Shape 318"/>
            <p:cNvSpPr/>
            <p:nvPr/>
          </p:nvSpPr>
          <p:spPr>
            <a:xfrm>
              <a:off x="2927683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424812" y="117787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Shape 320"/>
          <p:cNvSpPr txBox="1"/>
          <p:nvPr>
            <p:ph idx="4294967295" type="body"/>
          </p:nvPr>
        </p:nvSpPr>
        <p:spPr>
          <a:xfrm>
            <a:off x="539675" y="1254200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Extensibility</a:t>
            </a:r>
          </a:p>
        </p:txBody>
      </p:sp>
      <p:sp>
        <p:nvSpPr>
          <p:cNvPr id="321" name="Shape 321"/>
          <p:cNvSpPr txBox="1"/>
          <p:nvPr>
            <p:ph idx="4294967295" type="body"/>
          </p:nvPr>
        </p:nvSpPr>
        <p:spPr>
          <a:xfrm>
            <a:off x="3480452" y="1254158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Accepting of any proven NLP algorithms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100% NLP coverage of all ancient langs</a:t>
            </a:r>
          </a:p>
        </p:txBody>
      </p:sp>
      <p:grpSp>
        <p:nvGrpSpPr>
          <p:cNvPr id="322" name="Shape 322"/>
          <p:cNvGrpSpPr/>
          <p:nvPr/>
        </p:nvGrpSpPr>
        <p:grpSpPr>
          <a:xfrm>
            <a:off x="424824" y="2127338"/>
            <a:ext cx="8294359" cy="799415"/>
            <a:chOff x="424812" y="2075689"/>
            <a:chExt cx="8294359" cy="849900"/>
          </a:xfrm>
        </p:grpSpPr>
        <p:sp>
          <p:nvSpPr>
            <p:cNvPr id="323" name="Shape 323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424812" y="207568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Shape 325"/>
          <p:cNvSpPr txBox="1"/>
          <p:nvPr>
            <p:ph idx="4294967295" type="body"/>
          </p:nvPr>
        </p:nvSpPr>
        <p:spPr>
          <a:xfrm>
            <a:off x="539675" y="2127450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Multi–disciplinary</a:t>
            </a:r>
          </a:p>
        </p:txBody>
      </p:sp>
      <p:sp>
        <p:nvSpPr>
          <p:cNvPr id="326" name="Shape 326"/>
          <p:cNvSpPr txBox="1"/>
          <p:nvPr>
            <p:ph idx="4294967295" type="body"/>
          </p:nvPr>
        </p:nvSpPr>
        <p:spPr>
          <a:xfrm>
            <a:off x="3480452" y="2127464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Academic depts, CS, faith traditions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Intersection of industry &amp; academe</a:t>
            </a:r>
          </a:p>
        </p:txBody>
      </p:sp>
      <p:grpSp>
        <p:nvGrpSpPr>
          <p:cNvPr id="327" name="Shape 327"/>
          <p:cNvGrpSpPr/>
          <p:nvPr/>
        </p:nvGrpSpPr>
        <p:grpSpPr>
          <a:xfrm>
            <a:off x="424824" y="3000705"/>
            <a:ext cx="8294359" cy="799446"/>
            <a:chOff x="424812" y="2974405"/>
            <a:chExt cx="8294359" cy="849933"/>
          </a:xfrm>
        </p:grpSpPr>
        <p:sp>
          <p:nvSpPr>
            <p:cNvPr id="328" name="Shape 328"/>
            <p:cNvSpPr/>
            <p:nvPr/>
          </p:nvSpPr>
          <p:spPr>
            <a:xfrm>
              <a:off x="2927672" y="2974438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424812" y="297440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Shape 330"/>
          <p:cNvSpPr txBox="1"/>
          <p:nvPr>
            <p:ph idx="4294967295" type="body"/>
          </p:nvPr>
        </p:nvSpPr>
        <p:spPr>
          <a:xfrm>
            <a:off x="539675" y="3000775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Mutual benefit</a:t>
            </a:r>
          </a:p>
        </p:txBody>
      </p:sp>
      <p:sp>
        <p:nvSpPr>
          <p:cNvPr id="331" name="Shape 331"/>
          <p:cNvSpPr txBox="1"/>
          <p:nvPr>
            <p:ph idx="4294967295" type="body"/>
          </p:nvPr>
        </p:nvSpPr>
        <p:spPr>
          <a:xfrm>
            <a:off x="3480452" y="3004317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Full public record of all commits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Researchers develop own work</a:t>
            </a:r>
          </a:p>
        </p:txBody>
      </p:sp>
      <p:grpSp>
        <p:nvGrpSpPr>
          <p:cNvPr id="332" name="Shape 332"/>
          <p:cNvGrpSpPr/>
          <p:nvPr/>
        </p:nvGrpSpPr>
        <p:grpSpPr>
          <a:xfrm>
            <a:off x="424824" y="3874102"/>
            <a:ext cx="8294359" cy="799446"/>
            <a:chOff x="424812" y="3871258"/>
            <a:chExt cx="8294359" cy="849932"/>
          </a:xfrm>
        </p:grpSpPr>
        <p:sp>
          <p:nvSpPr>
            <p:cNvPr id="333" name="Shape 333"/>
            <p:cNvSpPr/>
            <p:nvPr/>
          </p:nvSpPr>
          <p:spPr>
            <a:xfrm>
              <a:off x="2927672" y="3871291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424812" y="3871258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35" name="Shape 335"/>
          <p:cNvSpPr txBox="1"/>
          <p:nvPr>
            <p:ph idx="4294967295" type="body"/>
          </p:nvPr>
        </p:nvSpPr>
        <p:spPr>
          <a:xfrm>
            <a:off x="539675" y="3874100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Inclusion</a:t>
            </a:r>
          </a:p>
        </p:txBody>
      </p:sp>
      <p:sp>
        <p:nvSpPr>
          <p:cNvPr id="336" name="Shape 336"/>
          <p:cNvSpPr txBox="1"/>
          <p:nvPr>
            <p:ph idx="4294967295" type="body"/>
          </p:nvPr>
        </p:nvSpPr>
        <p:spPr>
          <a:xfrm>
            <a:off x="3480452" y="3876311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Collaborative, encouraging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Free, easy communication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principles</a:t>
            </a:r>
          </a:p>
        </p:txBody>
      </p:sp>
      <p:grpSp>
        <p:nvGrpSpPr>
          <p:cNvPr id="342" name="Shape 342"/>
          <p:cNvGrpSpPr/>
          <p:nvPr/>
        </p:nvGrpSpPr>
        <p:grpSpPr>
          <a:xfrm>
            <a:off x="424824" y="1253972"/>
            <a:ext cx="8294371" cy="799415"/>
            <a:chOff x="424812" y="1177875"/>
            <a:chExt cx="8294371" cy="849900"/>
          </a:xfrm>
        </p:grpSpPr>
        <p:sp>
          <p:nvSpPr>
            <p:cNvPr id="343" name="Shape 343"/>
            <p:cNvSpPr/>
            <p:nvPr/>
          </p:nvSpPr>
          <p:spPr>
            <a:xfrm>
              <a:off x="2927683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424812" y="117787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Shape 345"/>
          <p:cNvSpPr txBox="1"/>
          <p:nvPr>
            <p:ph idx="4294967295" type="body"/>
          </p:nvPr>
        </p:nvSpPr>
        <p:spPr>
          <a:xfrm>
            <a:off x="539675" y="1254200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Free &amp; open source</a:t>
            </a:r>
          </a:p>
        </p:txBody>
      </p:sp>
      <p:sp>
        <p:nvSpPr>
          <p:cNvPr id="346" name="Shape 346"/>
          <p:cNvSpPr txBox="1"/>
          <p:nvPr>
            <p:ph idx="4294967295" type="body"/>
          </p:nvPr>
        </p:nvSpPr>
        <p:spPr>
          <a:xfrm>
            <a:off x="3480452" y="1254158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Fork, modify, merge … whatever!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MIT licence (OK for commercial use)</a:t>
            </a:r>
          </a:p>
        </p:txBody>
      </p:sp>
      <p:sp>
        <p:nvSpPr>
          <p:cNvPr id="347" name="Shape 347"/>
          <p:cNvSpPr txBox="1"/>
          <p:nvPr>
            <p:ph idx="4294967295" type="body"/>
          </p:nvPr>
        </p:nvSpPr>
        <p:spPr>
          <a:xfrm>
            <a:off x="539675" y="2127450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x</a:t>
            </a:r>
          </a:p>
        </p:txBody>
      </p:sp>
      <p:sp>
        <p:nvSpPr>
          <p:cNvPr id="348" name="Shape 348"/>
          <p:cNvSpPr txBox="1"/>
          <p:nvPr>
            <p:ph idx="4294967295" type="body"/>
          </p:nvPr>
        </p:nvSpPr>
        <p:spPr>
          <a:xfrm>
            <a:off x="3480452" y="2127464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Lorem ipsum dolor sit amet 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Sed do eiusmod tempor incididunt ut labore</a:t>
            </a:r>
          </a:p>
        </p:txBody>
      </p:sp>
      <p:sp>
        <p:nvSpPr>
          <p:cNvPr id="349" name="Shape 349"/>
          <p:cNvSpPr txBox="1"/>
          <p:nvPr>
            <p:ph idx="4294967295" type="body"/>
          </p:nvPr>
        </p:nvSpPr>
        <p:spPr>
          <a:xfrm>
            <a:off x="3480452" y="3004317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Lorem ipsum dolor sit amet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Sed do eiusmod tempor incididunt ut labore</a:t>
            </a:r>
          </a:p>
        </p:txBody>
      </p:sp>
      <p:sp>
        <p:nvSpPr>
          <p:cNvPr id="350" name="Shape 350"/>
          <p:cNvSpPr txBox="1"/>
          <p:nvPr>
            <p:ph idx="4294967295" type="body"/>
          </p:nvPr>
        </p:nvSpPr>
        <p:spPr>
          <a:xfrm>
            <a:off x="539675" y="3874100"/>
            <a:ext cx="2422500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x</a:t>
            </a:r>
          </a:p>
        </p:txBody>
      </p:sp>
      <p:sp>
        <p:nvSpPr>
          <p:cNvPr id="351" name="Shape 351"/>
          <p:cNvSpPr txBox="1"/>
          <p:nvPr>
            <p:ph idx="4294967295" type="body"/>
          </p:nvPr>
        </p:nvSpPr>
        <p:spPr>
          <a:xfrm>
            <a:off x="3480452" y="3876311"/>
            <a:ext cx="5111699" cy="799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Lorem ipsum dolor sit amet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Sed do eiusmod tempor incididunt ut labore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CLTK’s goals …</a:t>
            </a:r>
          </a:p>
        </p:txBody>
      </p:sp>
      <p:sp>
        <p:nvSpPr>
          <p:cNvPr id="71" name="Shape 71"/>
          <p:cNvSpPr/>
          <p:nvPr/>
        </p:nvSpPr>
        <p:spPr>
          <a:xfrm>
            <a:off x="637125" y="1436575"/>
            <a:ext cx="3032400" cy="2929800"/>
          </a:xfrm>
          <a:prstGeom prst="donut">
            <a:avLst>
              <a:gd fmla="val 1073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1198912" y="1921335"/>
            <a:ext cx="1908600" cy="1960199"/>
          </a:xfrm>
          <a:prstGeom prst="donut">
            <a:avLst>
              <a:gd fmla="val 16803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3" name="Shape 73"/>
          <p:cNvSpPr/>
          <p:nvPr/>
        </p:nvSpPr>
        <p:spPr>
          <a:xfrm>
            <a:off x="1818796" y="2538731"/>
            <a:ext cx="669000" cy="72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idx="4294967295" type="body"/>
          </p:nvPr>
        </p:nvSpPr>
        <p:spPr>
          <a:xfrm>
            <a:off x="3881775" y="1234075"/>
            <a:ext cx="4950600" cy="333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Low: Good datasets for NLP of ancient languages (Egyptian hieroglyphs, Ancient Greek, Latin, Hebrew, Sanskrit, Tibetan, Classical Chinese, etc.)</a:t>
            </a:r>
          </a:p>
          <a:p>
            <a:pPr indent="-3683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" sz="2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Medium</a:t>
            </a: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Quantified Classics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Scientific method and communication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311700" y="1017725"/>
            <a:ext cx="37332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Make observations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Think of interesting questions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Formulate hypotheses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Develop testable predictions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Gather data to test predictions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Develop general theories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(repeat)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4542650" y="1017725"/>
            <a:ext cx="37332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Scientific method and communication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311700" y="1017725"/>
            <a:ext cx="37332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Make observations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Think of interesting questions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Formulate hypotheses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Develop testable predictions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Gather data to test predictions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Develop general theories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(repeat)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4542650" y="1017725"/>
            <a:ext cx="37332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66" name="Shape 366"/>
          <p:cNvSpPr txBox="1"/>
          <p:nvPr/>
        </p:nvSpPr>
        <p:spPr>
          <a:xfrm>
            <a:off x="6103925" y="1017725"/>
            <a:ext cx="2597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Peer review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Documentation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Reproducibility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Archiving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Data sharing</a:t>
            </a:r>
          </a:p>
        </p:txBody>
      </p:sp>
      <p:cxnSp>
        <p:nvCxnSpPr>
          <p:cNvPr id="367" name="Shape 367"/>
          <p:cNvCxnSpPr/>
          <p:nvPr/>
        </p:nvCxnSpPr>
        <p:spPr>
          <a:xfrm flipH="1" rot="10800000">
            <a:off x="4091175" y="1931275"/>
            <a:ext cx="1739400" cy="216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Scientific method and communication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311700" y="1017725"/>
            <a:ext cx="37332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Make observations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Think of interesting questions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Formulate hypotheses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Develop testable predictions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Gather data to test predictions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Develop general theories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(repeat)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4542650" y="1017725"/>
            <a:ext cx="37332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75" name="Shape 375"/>
          <p:cNvSpPr txBox="1"/>
          <p:nvPr/>
        </p:nvSpPr>
        <p:spPr>
          <a:xfrm>
            <a:off x="6103925" y="1017725"/>
            <a:ext cx="2597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Peer review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Documentation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Reproducibility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Archiving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Data sharing</a:t>
            </a:r>
          </a:p>
        </p:txBody>
      </p:sp>
      <p:cxnSp>
        <p:nvCxnSpPr>
          <p:cNvPr id="376" name="Shape 376"/>
          <p:cNvCxnSpPr/>
          <p:nvPr/>
        </p:nvCxnSpPr>
        <p:spPr>
          <a:xfrm flipH="1" rot="10800000">
            <a:off x="4091175" y="1931275"/>
            <a:ext cx="1739400" cy="216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377" name="Shape 377"/>
          <p:cNvSpPr/>
          <p:nvPr/>
        </p:nvSpPr>
        <p:spPr>
          <a:xfrm>
            <a:off x="6392200" y="1544225"/>
            <a:ext cx="2004900" cy="528300"/>
          </a:xfrm>
          <a:prstGeom prst="ellipse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Scientific method and communication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311700" y="1017725"/>
            <a:ext cx="37332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Make observations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Think of interesting questions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Formulate hypotheses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Develop testable predictions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Gather data to test predictions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Develop general theories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(repeat)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4542650" y="1017725"/>
            <a:ext cx="37332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85" name="Shape 385"/>
          <p:cNvSpPr txBox="1"/>
          <p:nvPr/>
        </p:nvSpPr>
        <p:spPr>
          <a:xfrm>
            <a:off x="6103925" y="1017725"/>
            <a:ext cx="2597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Peer review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Documentation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Reproducibility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Archiving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Data sharing</a:t>
            </a:r>
          </a:p>
        </p:txBody>
      </p:sp>
      <p:cxnSp>
        <p:nvCxnSpPr>
          <p:cNvPr id="386" name="Shape 386"/>
          <p:cNvCxnSpPr/>
          <p:nvPr/>
        </p:nvCxnSpPr>
        <p:spPr>
          <a:xfrm flipH="1" rot="10800000">
            <a:off x="4091175" y="1931275"/>
            <a:ext cx="1739400" cy="216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387" name="Shape 387"/>
          <p:cNvSpPr/>
          <p:nvPr/>
        </p:nvSpPr>
        <p:spPr>
          <a:xfrm>
            <a:off x="6392200" y="1544225"/>
            <a:ext cx="2004900" cy="528300"/>
          </a:xfrm>
          <a:prstGeom prst="ellipse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 txBox="1"/>
          <p:nvPr/>
        </p:nvSpPr>
        <p:spPr>
          <a:xfrm>
            <a:off x="2666275" y="3084725"/>
            <a:ext cx="2520300" cy="1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</a:rPr>
              <a:t>Data sets should be: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Versioned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Author-attributed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Auditable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Editable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Easily obtained</a:t>
            </a:r>
          </a:p>
        </p:txBody>
      </p:sp>
      <p:cxnSp>
        <p:nvCxnSpPr>
          <p:cNvPr id="389" name="Shape 389"/>
          <p:cNvCxnSpPr/>
          <p:nvPr/>
        </p:nvCxnSpPr>
        <p:spPr>
          <a:xfrm flipH="1">
            <a:off x="5007100" y="2695225"/>
            <a:ext cx="1385100" cy="8592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Technical organization: Repositories</a:t>
            </a:r>
          </a:p>
        </p:txBody>
      </p:sp>
      <p:sp>
        <p:nvSpPr>
          <p:cNvPr id="395" name="Shape 395"/>
          <p:cNvSpPr/>
          <p:nvPr/>
        </p:nvSpPr>
        <p:spPr>
          <a:xfrm>
            <a:off x="3963400" y="2358200"/>
            <a:ext cx="743400" cy="979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96" name="Shape 396"/>
          <p:cNvGrpSpPr/>
          <p:nvPr/>
        </p:nvGrpSpPr>
        <p:grpSpPr>
          <a:xfrm>
            <a:off x="1628125" y="3492537"/>
            <a:ext cx="506475" cy="626425"/>
            <a:chOff x="1628125" y="3492537"/>
            <a:chExt cx="506475" cy="626425"/>
          </a:xfrm>
        </p:grpSpPr>
        <p:sp>
          <p:nvSpPr>
            <p:cNvPr id="397" name="Shape 397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Shape 399"/>
          <p:cNvGrpSpPr/>
          <p:nvPr/>
        </p:nvGrpSpPr>
        <p:grpSpPr>
          <a:xfrm>
            <a:off x="1121650" y="1941912"/>
            <a:ext cx="506475" cy="626425"/>
            <a:chOff x="1628125" y="3492537"/>
            <a:chExt cx="506475" cy="626425"/>
          </a:xfrm>
        </p:grpSpPr>
        <p:sp>
          <p:nvSpPr>
            <p:cNvPr id="400" name="Shape 400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Shape 402"/>
          <p:cNvGrpSpPr/>
          <p:nvPr/>
        </p:nvGrpSpPr>
        <p:grpSpPr>
          <a:xfrm>
            <a:off x="6052550" y="3492537"/>
            <a:ext cx="506475" cy="626425"/>
            <a:chOff x="1628125" y="3492537"/>
            <a:chExt cx="506475" cy="626425"/>
          </a:xfrm>
        </p:grpSpPr>
        <p:sp>
          <p:nvSpPr>
            <p:cNvPr id="403" name="Shape 403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Shape 405"/>
          <p:cNvGrpSpPr/>
          <p:nvPr/>
        </p:nvGrpSpPr>
        <p:grpSpPr>
          <a:xfrm>
            <a:off x="5244237" y="1399162"/>
            <a:ext cx="506475" cy="626425"/>
            <a:chOff x="1628125" y="3492537"/>
            <a:chExt cx="506475" cy="626425"/>
          </a:xfrm>
        </p:grpSpPr>
        <p:sp>
          <p:nvSpPr>
            <p:cNvPr id="406" name="Shape 406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" name="Shape 408"/>
          <p:cNvGrpSpPr/>
          <p:nvPr/>
        </p:nvGrpSpPr>
        <p:grpSpPr>
          <a:xfrm>
            <a:off x="2784200" y="1315487"/>
            <a:ext cx="506475" cy="626425"/>
            <a:chOff x="1628125" y="3492537"/>
            <a:chExt cx="506475" cy="626425"/>
          </a:xfrm>
        </p:grpSpPr>
        <p:sp>
          <p:nvSpPr>
            <p:cNvPr id="409" name="Shape 409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" name="Shape 411"/>
          <p:cNvGrpSpPr/>
          <p:nvPr/>
        </p:nvGrpSpPr>
        <p:grpSpPr>
          <a:xfrm>
            <a:off x="7515500" y="2025587"/>
            <a:ext cx="506475" cy="626425"/>
            <a:chOff x="1628125" y="3492537"/>
            <a:chExt cx="506475" cy="626425"/>
          </a:xfrm>
        </p:grpSpPr>
        <p:sp>
          <p:nvSpPr>
            <p:cNvPr id="412" name="Shape 412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14" name="Shape 414"/>
          <p:cNvCxnSpPr/>
          <p:nvPr/>
        </p:nvCxnSpPr>
        <p:spPr>
          <a:xfrm>
            <a:off x="1628125" y="2382750"/>
            <a:ext cx="2218200" cy="3780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5" name="Shape 415"/>
          <p:cNvCxnSpPr/>
          <p:nvPr/>
        </p:nvCxnSpPr>
        <p:spPr>
          <a:xfrm flipH="1" rot="10800000">
            <a:off x="2134600" y="3386250"/>
            <a:ext cx="1735500" cy="529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6" name="Shape 416"/>
          <p:cNvCxnSpPr/>
          <p:nvPr/>
        </p:nvCxnSpPr>
        <p:spPr>
          <a:xfrm>
            <a:off x="3290675" y="1791825"/>
            <a:ext cx="661800" cy="4500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7" name="Shape 417"/>
          <p:cNvCxnSpPr/>
          <p:nvPr/>
        </p:nvCxnSpPr>
        <p:spPr>
          <a:xfrm flipH="1">
            <a:off x="4790387" y="1941925"/>
            <a:ext cx="376200" cy="3351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8" name="Shape 418"/>
          <p:cNvCxnSpPr/>
          <p:nvPr/>
        </p:nvCxnSpPr>
        <p:spPr>
          <a:xfrm flipH="1">
            <a:off x="4896462" y="2495500"/>
            <a:ext cx="2521800" cy="3363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9" name="Shape 419"/>
          <p:cNvCxnSpPr/>
          <p:nvPr/>
        </p:nvCxnSpPr>
        <p:spPr>
          <a:xfrm rot="10800000">
            <a:off x="4837337" y="3386250"/>
            <a:ext cx="1116900" cy="529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Technical organization: Repositories</a:t>
            </a:r>
          </a:p>
        </p:txBody>
      </p:sp>
      <p:sp>
        <p:nvSpPr>
          <p:cNvPr id="425" name="Shape 425"/>
          <p:cNvSpPr/>
          <p:nvPr/>
        </p:nvSpPr>
        <p:spPr>
          <a:xfrm>
            <a:off x="3963400" y="2358200"/>
            <a:ext cx="743400" cy="979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26" name="Shape 426"/>
          <p:cNvGrpSpPr/>
          <p:nvPr/>
        </p:nvGrpSpPr>
        <p:grpSpPr>
          <a:xfrm>
            <a:off x="1628125" y="3492537"/>
            <a:ext cx="506475" cy="626425"/>
            <a:chOff x="1628125" y="3492537"/>
            <a:chExt cx="506475" cy="626425"/>
          </a:xfrm>
        </p:grpSpPr>
        <p:sp>
          <p:nvSpPr>
            <p:cNvPr id="427" name="Shape 427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Shape 429"/>
          <p:cNvGrpSpPr/>
          <p:nvPr/>
        </p:nvGrpSpPr>
        <p:grpSpPr>
          <a:xfrm>
            <a:off x="1121650" y="1941912"/>
            <a:ext cx="506475" cy="626425"/>
            <a:chOff x="1628125" y="3492537"/>
            <a:chExt cx="506475" cy="626425"/>
          </a:xfrm>
        </p:grpSpPr>
        <p:sp>
          <p:nvSpPr>
            <p:cNvPr id="430" name="Shape 430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" name="Shape 432"/>
          <p:cNvGrpSpPr/>
          <p:nvPr/>
        </p:nvGrpSpPr>
        <p:grpSpPr>
          <a:xfrm>
            <a:off x="6052550" y="3492537"/>
            <a:ext cx="506475" cy="626425"/>
            <a:chOff x="1628125" y="3492537"/>
            <a:chExt cx="506475" cy="626425"/>
          </a:xfrm>
        </p:grpSpPr>
        <p:sp>
          <p:nvSpPr>
            <p:cNvPr id="433" name="Shape 433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" name="Shape 435"/>
          <p:cNvGrpSpPr/>
          <p:nvPr/>
        </p:nvGrpSpPr>
        <p:grpSpPr>
          <a:xfrm>
            <a:off x="5244237" y="1399162"/>
            <a:ext cx="506475" cy="626425"/>
            <a:chOff x="1628125" y="3492537"/>
            <a:chExt cx="506475" cy="626425"/>
          </a:xfrm>
        </p:grpSpPr>
        <p:sp>
          <p:nvSpPr>
            <p:cNvPr id="436" name="Shape 436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Shape 438"/>
          <p:cNvGrpSpPr/>
          <p:nvPr/>
        </p:nvGrpSpPr>
        <p:grpSpPr>
          <a:xfrm>
            <a:off x="2784200" y="1315487"/>
            <a:ext cx="506475" cy="626425"/>
            <a:chOff x="1628125" y="3492537"/>
            <a:chExt cx="506475" cy="626425"/>
          </a:xfrm>
        </p:grpSpPr>
        <p:sp>
          <p:nvSpPr>
            <p:cNvPr id="439" name="Shape 439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Shape 441"/>
          <p:cNvGrpSpPr/>
          <p:nvPr/>
        </p:nvGrpSpPr>
        <p:grpSpPr>
          <a:xfrm>
            <a:off x="7515500" y="2025587"/>
            <a:ext cx="506475" cy="626425"/>
            <a:chOff x="1628125" y="3492537"/>
            <a:chExt cx="506475" cy="626425"/>
          </a:xfrm>
        </p:grpSpPr>
        <p:sp>
          <p:nvSpPr>
            <p:cNvPr id="442" name="Shape 442"/>
            <p:cNvSpPr/>
            <p:nvPr/>
          </p:nvSpPr>
          <p:spPr>
            <a:xfrm>
              <a:off x="1628125" y="3627262"/>
              <a:ext cx="317700" cy="491700"/>
            </a:xfrm>
            <a:prstGeom prst="ca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721800" y="3492537"/>
              <a:ext cx="412800" cy="401100"/>
            </a:xfrm>
            <a:prstGeom prst="smileyFace">
              <a:avLst>
                <a:gd fmla="val 465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44" name="Shape 444"/>
          <p:cNvCxnSpPr/>
          <p:nvPr/>
        </p:nvCxnSpPr>
        <p:spPr>
          <a:xfrm>
            <a:off x="1628125" y="2382750"/>
            <a:ext cx="2218200" cy="3780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5" name="Shape 445"/>
          <p:cNvCxnSpPr/>
          <p:nvPr/>
        </p:nvCxnSpPr>
        <p:spPr>
          <a:xfrm flipH="1" rot="10800000">
            <a:off x="2134600" y="3386250"/>
            <a:ext cx="1735500" cy="529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6" name="Shape 446"/>
          <p:cNvCxnSpPr/>
          <p:nvPr/>
        </p:nvCxnSpPr>
        <p:spPr>
          <a:xfrm>
            <a:off x="3290675" y="1791825"/>
            <a:ext cx="661800" cy="4500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7" name="Shape 447"/>
          <p:cNvCxnSpPr/>
          <p:nvPr/>
        </p:nvCxnSpPr>
        <p:spPr>
          <a:xfrm flipH="1">
            <a:off x="4790387" y="1941925"/>
            <a:ext cx="376200" cy="3351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8" name="Shape 448"/>
          <p:cNvCxnSpPr/>
          <p:nvPr/>
        </p:nvCxnSpPr>
        <p:spPr>
          <a:xfrm flipH="1">
            <a:off x="4896462" y="2495500"/>
            <a:ext cx="2521800" cy="3363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9" name="Shape 449"/>
          <p:cNvCxnSpPr/>
          <p:nvPr/>
        </p:nvCxnSpPr>
        <p:spPr>
          <a:xfrm rot="10800000">
            <a:off x="4837337" y="3386250"/>
            <a:ext cx="1116900" cy="529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50" name="Shape 450"/>
          <p:cNvCxnSpPr/>
          <p:nvPr/>
        </p:nvCxnSpPr>
        <p:spPr>
          <a:xfrm rot="10800000">
            <a:off x="1280425" y="2652012"/>
            <a:ext cx="347700" cy="9240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51" name="Shape 451"/>
          <p:cNvCxnSpPr/>
          <p:nvPr/>
        </p:nvCxnSpPr>
        <p:spPr>
          <a:xfrm rot="10800000">
            <a:off x="5828371" y="1822122"/>
            <a:ext cx="1439400" cy="389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Technical organization: Core vs. Data</a:t>
            </a:r>
          </a:p>
        </p:txBody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CLTK Core software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 sz="1400">
                <a:solidFill>
                  <a:schemeClr val="dk1"/>
                </a:solidFill>
              </a:rPr>
              <a:t>Led by programmers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Coordinates data processing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Downloads and installs data repositories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Technical organization: Core vs. Data</a:t>
            </a:r>
          </a:p>
        </p:txBody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CLTK Core software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Led by programmers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Coordinates data processing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Downloads and installs data repositories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Linguistic data repositories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Led by language experts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Plaintext corpora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Trained models (for machine learning)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Dictionaries, word lists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Tagged texts (for part-of-speech, dependency grammar)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Technical organization: Core vs. Data</a:t>
            </a:r>
          </a:p>
        </p:txBody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CLTK Core software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Led by programmers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Coordinates data processing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Downloads and installs data repositories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Linguistic data repositories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Led by language experts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Plaintext corpora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Trained models (for machine learning)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Dictionaries, word lists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Tagged texts (for part-of-speech, dependency grammar)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CLTK Archive and API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Reading environment, with NLP and research extras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Totally led by Luke Hollis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Personnel organization: People and Teams</a:t>
            </a:r>
          </a:p>
        </p:txBody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CLTK organization on GitHub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39 People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18 Groups</a:t>
            </a:r>
          </a:p>
          <a:p>
            <a:pPr indent="-228600" lvl="2" marL="13716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Languages, plus Core, API, website, 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Admins (a few, mostly housekeeping)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Unaffiliated Contributors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CLTK’s goals …</a:t>
            </a:r>
          </a:p>
        </p:txBody>
      </p:sp>
      <p:sp>
        <p:nvSpPr>
          <p:cNvPr id="80" name="Shape 80"/>
          <p:cNvSpPr/>
          <p:nvPr/>
        </p:nvSpPr>
        <p:spPr>
          <a:xfrm>
            <a:off x="637125" y="1436575"/>
            <a:ext cx="3032400" cy="2929800"/>
          </a:xfrm>
          <a:prstGeom prst="donut">
            <a:avLst>
              <a:gd fmla="val 1073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1" name="Shape 81"/>
          <p:cNvSpPr/>
          <p:nvPr/>
        </p:nvSpPr>
        <p:spPr>
          <a:xfrm>
            <a:off x="1198912" y="1921335"/>
            <a:ext cx="1908600" cy="1960199"/>
          </a:xfrm>
          <a:prstGeom prst="donut">
            <a:avLst>
              <a:gd fmla="val 1680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1818796" y="2538731"/>
            <a:ext cx="669000" cy="72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3" name="Shape 83"/>
          <p:cNvSpPr txBox="1"/>
          <p:nvPr>
            <p:ph idx="4294967295" type="body"/>
          </p:nvPr>
        </p:nvSpPr>
        <p:spPr>
          <a:xfrm>
            <a:off x="3881775" y="1234075"/>
            <a:ext cx="4950600" cy="333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Low: Good datasets for NLP of ancient languages (Egyptian hieroglyphs, Ancient Greek, Latin, Hebrew, Sanskrit, Tibetan, Classical Chinese, etc.)</a:t>
            </a:r>
          </a:p>
          <a:p>
            <a:pPr indent="-3683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Medium: Quantified Classics</a:t>
            </a:r>
          </a:p>
          <a:p>
            <a:pPr indent="-3683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" sz="2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High</a:t>
            </a: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Framework for an integrated study of the ancient world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Shape 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74" y="0"/>
            <a:ext cx="85170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Shape 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74" y="0"/>
            <a:ext cx="85170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(Really quick) quickstart</a:t>
            </a:r>
          </a:p>
        </p:txBody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Make virtualenv and download core</a:t>
            </a: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Playfair Display"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pyvenv venv</a:t>
            </a:r>
          </a:p>
          <a:p>
            <a:pPr indent="-3048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source venv/bin/activate</a:t>
            </a:r>
          </a:p>
          <a:p>
            <a:pPr indent="-3048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pip install cltk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Download and import corpora</a:t>
            </a:r>
          </a:p>
          <a:p>
            <a:pPr indent="-3048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python</a:t>
            </a:r>
          </a:p>
          <a:p>
            <a:pPr indent="-3048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from cltk.corpus.utils.importer import CorpusImporter</a:t>
            </a:r>
          </a:p>
          <a:p>
            <a:pPr indent="-3048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ci = CorpusImporter('greek')</a:t>
            </a:r>
          </a:p>
          <a:p>
            <a:pPr indent="-3048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ci.list_corpora</a:t>
            </a:r>
          </a:p>
          <a:p>
            <a:pPr indent="-3048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['greek_software_tlgu', 'greek_text_perseus', 'phi7', 'tlg', 'greek_proper_names_cltk', 'greek_models_cltk', 'greek_treebank_perseus', 'greek_lexica_perseus', 'greek_training_set_sentence_cltk', 'greek_word2vec_cltk']</a:t>
            </a:r>
          </a:p>
          <a:p>
            <a:pPr indent="-3048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ci.import_corpus('greek_text_perseus')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39285"/>
              <a:buFont typeface="Arial"/>
              <a:buNone/>
            </a:pPr>
            <a:r>
              <a:rPr lang="en"/>
              <a:t>Setup for PHI and TLG corpora</a:t>
            </a:r>
          </a:p>
        </p:txBody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PHI5, PHI7, and TLG_E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Not downloaded, but imported from local files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Font typeface="Courier New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ci.import_corpus('tlg', '~/Documents/corpora/TLG_E/')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Makes copy of corpus at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~/cltk_data/originals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Convert TLG from Beta Code into Unicode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Font typeface="Courier New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from cltk.corpus.greek.tlgu import TLGU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Font typeface="Courier New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t = TLGU()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Font typeface="Courier New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t.convert_corpus(corpus='tlg')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Font typeface="Courier New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t.convert_corpus(corpus='phi5')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Font typeface="Courier New"/>
            </a:pPr>
            <a:r>
              <a:rPr lang="en">
                <a:solidFill>
                  <a:schemeClr val="dk1"/>
                </a:solidFill>
              </a:rPr>
              <a:t>Makes copy of corpus in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~cltk_data/greek/text/tlg</a:t>
            </a:r>
            <a:r>
              <a:rPr lang="en">
                <a:solidFill>
                  <a:schemeClr val="dk1"/>
                </a:solidFill>
              </a:rPr>
              <a:t> or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~/cltk_data/latin/text/phi5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NLP for all languages</a:t>
            </a:r>
          </a:p>
        </p:txBody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Concordance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Information retrieval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Plain and regex searching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Robust boolean search on the way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n-gram: 'Ut primum nocte discussa sol’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bigrams: ('ut', 'primum'), ('primum', 'nocte'), ('nocte', 'discussa'), ('discussa', 'sol')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trigrams: ('ut', 'primum', 'nocte'), ('primum', 'nocte', 'discussa'), ('nocte', 'discussa', 'sol')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5-grams: ('ut', 'primum', 'nocte', 'discussa', 'sol')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Word frequencies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simple count for a word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complete reports for a text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Word tokenization (via NLTK)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NLP for Greek and Latin</a:t>
            </a:r>
          </a:p>
        </p:txBody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Text normalization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j → i, v → u (Latin)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Beta Code conversion (for legacy Greek texts)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TLG and PHI corpus specific (remove formatting)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Unicode normalization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Sentence tokenizer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Lemmatizer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Stemmer (Latin)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Word tokenizer, for enclitics (Latin)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Stopword filtering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NLP for Greek and Latin (cont'd.)</a:t>
            </a:r>
          </a:p>
        </p:txBody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Named Entity Recognition (NER)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Part-of-speech (POS) tagger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From Perseus/Alphaeus treebank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Great work remaining to be done, convert their codes to others (Brill, PROIEL, etc)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Dependency grammar tagger 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In progress!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Prosody scanner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Syllabifier (Greek)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TLG and PHI5 indices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File to author, genre to authors, date to authors, gender to authors, etc.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Word2Vec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Beyond Greek and Latin</a:t>
            </a:r>
          </a:p>
        </p:txBody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~60 repos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https://github.com/cltk</a:t>
            </a:r>
            <a:r>
              <a:rPr lang="en">
                <a:solidFill>
                  <a:schemeClr val="dk1"/>
                </a:solidFill>
              </a:rPr>
              <a:t> 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Chinese, Coptic, Pali, Tibetan, Middle English, Telugu, Classical Hindi, Sanskrit, Hebrew, Aramaic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2.5 GB (!) of Chinese Buddhist texts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Coptic texts (via Coptic Scriptorium)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Pali Tipitaka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Tibetan POS tagged texts and a lexicon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Parallel corpora – ready for statistical machine translation (hint, hint)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Corpus of ~50 million Hebrew words, ~20 million Aramaic (via Sefaria)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Entirety of Perseus/Open Philology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Citation</a:t>
            </a:r>
          </a:p>
        </p:txBody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Developed by </a:t>
            </a:r>
            <a:r>
              <a:rPr lang="en" u="sng">
                <a:solidFill>
                  <a:schemeClr val="accent5"/>
                </a:solidFill>
                <a:hlinkClick r:id="rId3"/>
              </a:rPr>
              <a:t>many talented contributors</a:t>
            </a:r>
            <a:r>
              <a:rPr lang="en">
                <a:solidFill>
                  <a:schemeClr val="dk1"/>
                </a:solidFill>
              </a:rPr>
              <a:t>!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BibTex</a:t>
            </a:r>
          </a:p>
          <a:p>
            <a:pPr indent="-228600" lvl="1" marL="914400" rtl="0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Courier New"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@Misc{johnson2014,</a:t>
            </a:r>
            <a:b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author = {Kyle P. Johnson et al.},</a:t>
            </a:r>
            <a:b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title = {CLTK: The Classical Language Toolkit},</a:t>
            </a:r>
            <a:b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howpublished = {\url{https://github.com/cltk/cltk}},</a:t>
            </a:r>
            <a:b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note = {{DOI} 10.5281/zenodo.&lt;current_release_id&gt;},</a:t>
            </a:r>
            <a:b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year = {2014--2016},</a:t>
            </a:r>
            <a:b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Chicago author-date</a:t>
            </a:r>
          </a:p>
          <a:p>
            <a:pPr indent="-228600" lvl="1" marL="914400" rtl="0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Courier New"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Kyle P. Johnson et al.. (2014-2016). CLTK: The Classical Language Toolkit. DOI 10.5281/zenodo.&lt;current_release_id&gt;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400">
                <a:solidFill>
                  <a:schemeClr val="dk1"/>
                </a:solidFill>
              </a:rPr>
              <a:t>Note: Current DOI release id available at: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https://github.com/cltk/cltk</a:t>
            </a:r>
            <a:r>
              <a:rPr lang="en" sz="1400">
                <a:solidFill>
                  <a:schemeClr val="accent5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 u="sng">
                <a:solidFill>
                  <a:schemeClr val="hlink"/>
                </a:solidFill>
                <a:hlinkClick r:id="rId3"/>
              </a:rPr>
              <a:t>This and other lectures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Core software: </a:t>
            </a:r>
            <a:r>
              <a:rPr lang="en" u="sng">
                <a:solidFill>
                  <a:schemeClr val="accent5"/>
                </a:solidFill>
                <a:hlinkClick r:id="rId4"/>
              </a:rPr>
              <a:t>https://github.com/cltk/cltk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Bug tracking: </a:t>
            </a:r>
            <a:r>
              <a:rPr lang="en" u="sng">
                <a:solidFill>
                  <a:schemeClr val="accent5"/>
                </a:solidFill>
                <a:hlinkClick r:id="rId5"/>
              </a:rPr>
              <a:t>https://github.com/cltk/cltk/issues</a:t>
            </a:r>
            <a:r>
              <a:rPr lang="en">
                <a:solidFill>
                  <a:schemeClr val="accent5"/>
                </a:solidFill>
              </a:rPr>
              <a:t> </a:t>
            </a:r>
          </a:p>
          <a:p>
            <a:pPr indent="-228600" lvl="2" marL="13716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Beginners’ issues labeled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</a:rPr>
              <a:t>easy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Project repositories: </a:t>
            </a:r>
            <a:r>
              <a:rPr lang="en" u="sng">
                <a:solidFill>
                  <a:schemeClr val="accent5"/>
                </a:solidFill>
                <a:hlinkClick r:id="rId6"/>
              </a:rPr>
              <a:t>https://github.com/cltk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Docs: </a:t>
            </a:r>
            <a:r>
              <a:rPr lang="en" u="sng">
                <a:solidFill>
                  <a:schemeClr val="accent5"/>
                </a:solidFill>
                <a:hlinkClick r:id="rId7"/>
              </a:rPr>
              <a:t>http://docs.cltk.org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Installation: </a:t>
            </a:r>
            <a:r>
              <a:rPr lang="en" u="sng">
                <a:solidFill>
                  <a:schemeClr val="accent5"/>
                </a:solidFill>
                <a:hlinkClick r:id="rId8"/>
              </a:rPr>
              <a:t>http://docs.cltk.org/en/latest/installation.html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Python + Command line basics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Intro to the command line: </a:t>
            </a:r>
            <a:r>
              <a:rPr lang="en" u="sng">
                <a:solidFill>
                  <a:schemeClr val="accent5"/>
                </a:solidFill>
                <a:hlinkClick r:id="rId9"/>
              </a:rPr>
              <a:t>http://blog.teamtreehouse.com/introduction-to-the-mac-os-x-command-line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Python installation: </a:t>
            </a:r>
            <a:r>
              <a:rPr lang="en" u="sng">
                <a:solidFill>
                  <a:schemeClr val="accent5"/>
                </a:solidFill>
                <a:hlinkClick r:id="rId10"/>
              </a:rPr>
              <a:t>https://www.python.org/downloads</a:t>
            </a:r>
            <a:r>
              <a:rPr lang="en">
                <a:solidFill>
                  <a:schemeClr val="dk1"/>
                </a:solidFill>
              </a:rPr>
              <a:t> (choose 3.5)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Good self-paced Python lessons: </a:t>
            </a:r>
            <a:r>
              <a:rPr lang="en" u="sng">
                <a:solidFill>
                  <a:schemeClr val="accent5"/>
                </a:solidFill>
                <a:hlinkClick r:id="rId11"/>
              </a:rPr>
              <a:t>http://learnpythonthehardway.org</a:t>
            </a:r>
            <a:r>
              <a:rPr lang="en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533" name="Shape 5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Resources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… for a connected ancient world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50" y="1246312"/>
            <a:ext cx="5857875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Contribute &amp; contact</a:t>
            </a:r>
          </a:p>
        </p:txBody>
      </p:sp>
      <p:sp>
        <p:nvSpPr>
          <p:cNvPr id="539" name="Shape 539"/>
          <p:cNvSpPr txBox="1"/>
          <p:nvPr/>
        </p:nvSpPr>
        <p:spPr>
          <a:xfrm>
            <a:off x="311700" y="1017725"/>
            <a:ext cx="6959100" cy="3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Classical Language Toolkit</a:t>
            </a: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Home: </a:t>
            </a:r>
            <a:r>
              <a:rPr lang="en" sz="1800" u="sng">
                <a:solidFill>
                  <a:schemeClr val="accent5"/>
                </a:solidFill>
                <a:hlinkClick r:id="rId3"/>
              </a:rPr>
              <a:t>http://cltk.org</a:t>
            </a:r>
            <a:r>
              <a:rPr lang="en" sz="1800">
                <a:solidFill>
                  <a:schemeClr val="accent5"/>
                </a:solidFill>
              </a:rPr>
              <a:t> </a:t>
            </a: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Docs: </a:t>
            </a:r>
            <a:r>
              <a:rPr lang="en" sz="1800" u="sng">
                <a:solidFill>
                  <a:schemeClr val="accent5"/>
                </a:solidFill>
                <a:hlinkClick r:id="rId4"/>
              </a:rPr>
              <a:t>http://docs.cltk.org/en/latest</a:t>
            </a:r>
            <a:r>
              <a:rPr lang="en" sz="1800">
                <a:solidFill>
                  <a:schemeClr val="accent5"/>
                </a:solidFill>
              </a:rPr>
              <a:t> </a:t>
            </a: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Source: </a:t>
            </a:r>
            <a:r>
              <a:rPr lang="en" sz="1800" u="sng">
                <a:solidFill>
                  <a:schemeClr val="accent5"/>
                </a:solidFill>
                <a:hlinkClick r:id="rId5"/>
              </a:rPr>
              <a:t>https://github.com/cltk/cltk</a:t>
            </a:r>
            <a:r>
              <a:rPr lang="en" sz="1800">
                <a:solidFill>
                  <a:schemeClr val="accent5"/>
                </a:solidFill>
              </a:rPr>
              <a:t> </a:t>
            </a: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Corpora: </a:t>
            </a:r>
            <a:r>
              <a:rPr lang="en" sz="1800" u="sng">
                <a:solidFill>
                  <a:schemeClr val="accent5"/>
                </a:solidFill>
                <a:hlinkClick r:id="rId6"/>
              </a:rPr>
              <a:t>https://github.com/cltk</a:t>
            </a:r>
            <a:r>
              <a:rPr lang="en" sz="1800">
                <a:solidFill>
                  <a:schemeClr val="accent5"/>
                </a:solidFill>
              </a:rPr>
              <a:t> </a:t>
            </a: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Import module: </a:t>
            </a:r>
            <a:r>
              <a:rPr lang="en" sz="1800" u="sng">
                <a:solidFill>
                  <a:schemeClr val="accent5"/>
                </a:solidFill>
                <a:hlinkClick r:id="rId7"/>
              </a:rPr>
              <a:t>https://github.com/cltk/cltk/blob/master/cltk/corpus/utils/importer.py</a:t>
            </a:r>
            <a:r>
              <a:rPr lang="en" sz="1800">
                <a:solidFill>
                  <a:schemeClr val="accent5"/>
                </a:solidFill>
              </a:rPr>
              <a:t> 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Contribute</a:t>
            </a: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Issue tracking: </a:t>
            </a:r>
            <a:r>
              <a:rPr lang="en" sz="1800" u="sng">
                <a:solidFill>
                  <a:schemeClr val="accent5"/>
                </a:solidFill>
                <a:hlinkClick r:id="rId8"/>
              </a:rPr>
              <a:t>https://github.com/cltk/cltk/issues</a:t>
            </a:r>
            <a:r>
              <a:rPr lang="en" sz="1800">
                <a:solidFill>
                  <a:schemeClr val="accent5"/>
                </a:solidFill>
              </a:rPr>
              <a:t> </a:t>
            </a: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Other questions: </a:t>
            </a:r>
            <a:r>
              <a:rPr lang="en" sz="1800" u="sng">
                <a:solidFill>
                  <a:schemeClr val="accent5"/>
                </a:solidFill>
                <a:hlinkClick r:id="rId9"/>
              </a:rPr>
              <a:t>kyle@kyle-p-johnson.com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Sources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311700" y="1017725"/>
            <a:ext cx="7677900" cy="3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Images</a:t>
            </a: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○"/>
            </a:pPr>
            <a:r>
              <a:rPr lang="en" sz="1800" u="sng">
                <a:solidFill>
                  <a:schemeClr val="accent5"/>
                </a:solidFill>
                <a:hlinkClick r:id="rId3"/>
              </a:rPr>
              <a:t>http://www.penn.museum/silkroad/exhibit_silkroad.php</a:t>
            </a:r>
            <a:r>
              <a:rPr lang="en" sz="1800">
                <a:solidFill>
                  <a:schemeClr val="accent5"/>
                </a:solidFill>
              </a:rPr>
              <a:t> 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Git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GitPython: </a:t>
            </a:r>
            <a:r>
              <a:rPr lang="en" sz="1800" u="sng">
                <a:solidFill>
                  <a:schemeClr val="accent5"/>
                </a:solidFill>
                <a:hlinkClick r:id="rId4"/>
              </a:rPr>
              <a:t>https://github.com/gitpython-developers/GitPython</a:t>
            </a:r>
            <a:r>
              <a:rPr lang="en" sz="1800">
                <a:solidFill>
                  <a:schemeClr val="accent5"/>
                </a:solidFill>
              </a:rPr>
              <a:t> </a:t>
            </a:r>
          </a:p>
          <a:p>
            <a:pPr indent="-342900" lvl="1" marL="914400" rtl="0">
              <a:spcBef>
                <a:spcPts val="0"/>
              </a:spcBef>
              <a:buClr>
                <a:schemeClr val="accent5"/>
              </a:buClr>
              <a:buSzPct val="100000"/>
              <a:buChar char="○"/>
            </a:pPr>
            <a:r>
              <a:rPr lang="en" sz="1800" u="sng">
                <a:solidFill>
                  <a:schemeClr val="accent5"/>
                </a:solidFill>
                <a:hlinkClick r:id="rId5"/>
              </a:rPr>
              <a:t>https://en.wikipedia.org/wiki/Git_(software)</a:t>
            </a:r>
            <a:r>
              <a:rPr lang="en" sz="1800">
                <a:solidFill>
                  <a:schemeClr val="accent5"/>
                </a:solidFill>
              </a:rPr>
              <a:t> 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Science</a:t>
            </a:r>
          </a:p>
          <a:p>
            <a:pPr indent="-342900" lvl="1" marL="914400" rtl="0">
              <a:spcBef>
                <a:spcPts val="0"/>
              </a:spcBef>
              <a:buClr>
                <a:schemeClr val="accent5"/>
              </a:buClr>
              <a:buSzPct val="100000"/>
              <a:buChar char="○"/>
            </a:pPr>
            <a:r>
              <a:rPr lang="en" sz="1800" u="sng">
                <a:solidFill>
                  <a:schemeClr val="accent5"/>
                </a:solidFill>
                <a:hlinkClick r:id="rId6"/>
              </a:rPr>
              <a:t>https://en.wikipedia.org/wiki/Scientific_method</a:t>
            </a:r>
            <a:r>
              <a:rPr lang="en" sz="1800">
                <a:solidFill>
                  <a:schemeClr val="accent5"/>
                </a:solidFill>
              </a:rPr>
              <a:t> </a:t>
            </a:r>
          </a:p>
          <a:p>
            <a:pPr indent="-342900" lvl="1" marL="914400" rtl="0">
              <a:spcBef>
                <a:spcPts val="0"/>
              </a:spcBef>
              <a:buClr>
                <a:schemeClr val="accent5"/>
              </a:buClr>
              <a:buSzPct val="100000"/>
              <a:buChar char="○"/>
            </a:pPr>
            <a:r>
              <a:rPr lang="en" sz="1800" u="sng">
                <a:solidFill>
                  <a:schemeClr val="accent5"/>
                </a:solidFill>
                <a:hlinkClick r:id="rId7"/>
              </a:rPr>
              <a:t>https://en.wikipedia.org/wiki/Reproducibility</a:t>
            </a:r>
            <a:r>
              <a:rPr lang="en" sz="1800">
                <a:solidFill>
                  <a:schemeClr val="accent5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By the numbers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Began 2014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1,523 commits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24 contributors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27 watchers, 103 stars, 80 forks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39 people, 18 teams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24 releases (with DOI for every release)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81% code coverage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Supports POSIX OS (and partially Windows)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2 students, Google Summer of Code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Patrick Burns, PhD (ISAW)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Suhaib Khan (Netaji Subhas Institute of Technology, Delhi, India); mentored by Luke Hollis of Archimedes Digital)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Some basic terms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Python: A programming language known for its easy-to-read syntax and general friendliness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Some basic terms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Python: A programming language known for its easy-to-read syntax and general friendliness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NLP: Natural language processing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Some basic terms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Python: A programming language known for its easy-to-read syntax and general friendliness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NLP: Natural language processing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Package or “library”: Collection of software for a particular set of tasks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